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5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709561" cy="3329581"/>
          </a:xfrm>
        </p:spPr>
        <p:txBody>
          <a:bodyPr/>
          <a:lstStyle/>
          <a:p>
            <a:r>
              <a:rPr lang="en-US" sz="6600" dirty="0"/>
              <a:t>Numerical Integration 2: Romberg 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Moakler</a:t>
            </a:r>
          </a:p>
        </p:txBody>
      </p:sp>
    </p:spTree>
    <p:extLst>
      <p:ext uri="{BB962C8B-B14F-4D97-AF65-F5344CB8AC3E}">
        <p14:creationId xmlns:p14="http://schemas.microsoft.com/office/powerpoint/2010/main" val="301943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Midpoint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Approximate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/>
                  <a:t> using the Composite Midpoint Rule with 10 subintervals.</a:t>
                </a:r>
              </a:p>
              <a:p>
                <a:r>
                  <a:rPr lang="en-US" dirty="0"/>
                  <a:t>We would not be able to apply the closed Newton-Cotes methods to this problem.</a:t>
                </a:r>
              </a:p>
              <a:p>
                <a:r>
                  <a:rPr lang="en-US" dirty="0"/>
                  <a:t>Why is that?</a:t>
                </a:r>
              </a:p>
              <a:p>
                <a:r>
                  <a:rPr lang="en-US" dirty="0"/>
                  <a:t>There’s a singularity at the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use an Open Newton-Cotes method, we don’t have to evaluate the function at 0 at all!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53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Midpoint Rule Example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Composite Midpoint rule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≈0.94620858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correct answer up to the 8</a:t>
                </a:r>
                <a:r>
                  <a:rPr lang="en-US" baseline="30000" dirty="0"/>
                  <a:t>th</a:t>
                </a:r>
                <a:r>
                  <a:rPr lang="en-US" dirty="0"/>
                  <a:t> decimal place is 0.94608307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01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Romberg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previously looked at Richardson extrapolation which was a means to get a higher order approximation from a lower order one.</a:t>
                </a:r>
              </a:p>
              <a:p>
                <a:r>
                  <a:rPr lang="en-US" dirty="0"/>
                  <a:t>We can use that with our integration techniques as well.</a:t>
                </a:r>
              </a:p>
              <a:p>
                <a:r>
                  <a:rPr lang="en-US" dirty="0"/>
                  <a:t>As an example, let us first look at the error term for the composite Trapezoid rule.</a:t>
                </a:r>
              </a:p>
              <a:p>
                <a:r>
                  <a:rPr lang="en-US" dirty="0"/>
                  <a:t>It can be shown that if f is infinitely differentiable then,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 of h.</a:t>
                </a:r>
              </a:p>
              <a:p>
                <a:pPr marL="400050"/>
                <a:r>
                  <a:rPr lang="en-US" dirty="0"/>
                  <a:t>This shows us that if we take a second order approximation and extrapolate it, we get a 4</a:t>
                </a:r>
                <a:r>
                  <a:rPr lang="en-US" baseline="30000" dirty="0"/>
                  <a:t>th</a:t>
                </a:r>
                <a:r>
                  <a:rPr lang="en-US" dirty="0"/>
                  <a:t> order approximation.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86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Romberg Integration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399430"/>
                <a:ext cx="8946541" cy="48489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Richardson extrapolation calls for a formula evaluated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thus define a series of step sizes: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ith</a:t>
                </a:r>
                <a:r>
                  <a:rPr lang="en-US" dirty="0"/>
                  <a:t> step size is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Let us denote the approximation using the Trapezoid rule with a  step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gives 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By induction we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399430"/>
                <a:ext cx="8946541" cy="4848969"/>
              </a:xfrm>
              <a:blipFill>
                <a:blip r:embed="rId2"/>
                <a:stretch>
                  <a:fillRect l="-272" t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59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Romberg Integration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extend this to Romberg Integration, we form a table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Here, the 2</a:t>
            </a:r>
            <a:r>
              <a:rPr lang="en-US" baseline="30000" dirty="0"/>
              <a:t>nd</a:t>
            </a:r>
            <a:r>
              <a:rPr lang="en-US" dirty="0"/>
              <a:t> column is the extrapolations from the first.</a:t>
            </a:r>
          </a:p>
          <a:p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column is extrapolated from the second.</a:t>
            </a:r>
          </a:p>
          <a:p>
            <a:r>
              <a:rPr lang="en-US" dirty="0"/>
              <a:t>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719" y="2512358"/>
            <a:ext cx="3133725" cy="163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3444" y="3842881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59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Romberg Integration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second column equations are,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:r>
                  <a:rPr lang="en-US" dirty="0"/>
                  <a:t>Etc.</a:t>
                </a:r>
              </a:p>
              <a:p>
                <a:r>
                  <a:rPr lang="en-US" dirty="0"/>
                  <a:t>The third column equations are fourth order approximations and are given by,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12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Romberg Integration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general the </a:t>
                </a:r>
                <a:r>
                  <a:rPr lang="en-US" dirty="0" err="1"/>
                  <a:t>ijth</a:t>
                </a:r>
                <a:r>
                  <a:rPr lang="en-US" dirty="0"/>
                  <a:t> element is given by,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bottom right element is the best approximation at that point and is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order approximation.</a:t>
                </a:r>
              </a:p>
              <a:p>
                <a:r>
                  <a:rPr lang="en-US" dirty="0"/>
                  <a:t>We can keep going with our extrapolation and get very accurate approximations!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9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Romberg Integration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2:nstepmax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for j = 2:i</a:t>
                </a:r>
              </a:p>
              <a:p>
                <a:pPr marL="8001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end</a:t>
                </a:r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93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methods of numerical integration we discussed all relied on fitting a polynomial to data points.</a:t>
                </a:r>
              </a:p>
              <a:p>
                <a:r>
                  <a:rPr lang="en-US" dirty="0"/>
                  <a:t>We then subsequently integrate that polynomial which is easy to do.</a:t>
                </a:r>
              </a:p>
              <a:p>
                <a:r>
                  <a:rPr lang="en-US" dirty="0"/>
                  <a:t>We discussed several different methods using polynomials of various degree: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Trapezoid Rule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Simpson’s 1/3 Rule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′′′′(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Simpson’s 3/8 Rule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′′′′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61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Those methods allow us to integrate a function over a single interval.</a:t>
                </a:r>
              </a:p>
              <a:p>
                <a:r>
                  <a:rPr lang="en-US" dirty="0"/>
                  <a:t>However, it is beneficial to instead break up the interval we are interested in into several smaller subintervals.</a:t>
                </a:r>
              </a:p>
              <a:p>
                <a:r>
                  <a:rPr lang="en-US" dirty="0"/>
                  <a:t>This gives us “composite methods”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Composite Trapezoid Rule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Composite Simpson’s Rule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′′′′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buFont typeface="+mj-lt"/>
                  <a:buAutoNum type="arabicPeriod"/>
                </a:pPr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46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“Panels” and Simpson’s 3/8 rule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last class, I mentioned that Simpson’s 1/3 and 3/8 rule have the same degree of precision and have the same order of error. </a:t>
            </a:r>
          </a:p>
          <a:p>
            <a:r>
              <a:rPr lang="en-US" dirty="0"/>
              <a:t>Why then, would we ever use Simpson’s 3/8 rule since it requires and additional function evaluation for no benefit?</a:t>
            </a:r>
          </a:p>
          <a:p>
            <a:r>
              <a:rPr lang="en-US" dirty="0"/>
              <a:t>We can only apply the composite Simpson’s 1/3 rule when we have an even number of intervals.</a:t>
            </a:r>
          </a:p>
          <a:p>
            <a:pPr lvl="1"/>
            <a:r>
              <a:rPr lang="en-US" dirty="0"/>
              <a:t>Each interval consists of 2 x values</a:t>
            </a:r>
          </a:p>
          <a:p>
            <a:pPr lvl="1"/>
            <a:r>
              <a:rPr lang="en-US" i="1" dirty="0"/>
              <a:t>Sauer</a:t>
            </a:r>
            <a:r>
              <a:rPr lang="en-US" dirty="0"/>
              <a:t> refers to these as “panels”</a:t>
            </a:r>
          </a:p>
          <a:p>
            <a:r>
              <a:rPr lang="en-US" dirty="0"/>
              <a:t>So what do we do if we have an odd number of panels?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758" y="1240505"/>
            <a:ext cx="7031048" cy="5110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66634" y="6350746"/>
            <a:ext cx="104000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6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Simpson’s 3/8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Simpson’s 1/3 rule needs an even number of panels.</a:t>
            </a:r>
          </a:p>
          <a:p>
            <a:r>
              <a:rPr lang="en-US" dirty="0"/>
              <a:t>Simpson’s 3/8 rule needs an odd number of panels.</a:t>
            </a:r>
          </a:p>
          <a:p>
            <a:r>
              <a:rPr lang="en-US" dirty="0"/>
              <a:t>If we have an odd number of panels, we can first use Simpson’s 3/8 rule to bring us to an even number of panels that we can use Simpsons 1/3 rule on.</a:t>
            </a:r>
          </a:p>
        </p:txBody>
      </p:sp>
    </p:spTree>
    <p:extLst>
      <p:ext uri="{BB962C8B-B14F-4D97-AF65-F5344CB8AC3E}">
        <p14:creationId xmlns:p14="http://schemas.microsoft.com/office/powerpoint/2010/main" val="308608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Newton-Cotes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these methods require a function evaluation at the end points of the interval of interest.</a:t>
            </a:r>
          </a:p>
          <a:p>
            <a:r>
              <a:rPr lang="en-US" dirty="0"/>
              <a:t>As such, they are called “Closed” Newton-Cotes Method.</a:t>
            </a:r>
          </a:p>
          <a:p>
            <a:pPr lvl="1"/>
            <a:r>
              <a:rPr lang="en-US" dirty="0"/>
              <a:t>They require a closed interval.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Newton-Cotes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 few methods that do </a:t>
                </a:r>
                <a:r>
                  <a:rPr lang="en-US" b="1" i="1" dirty="0"/>
                  <a:t>not</a:t>
                </a:r>
                <a:r>
                  <a:rPr lang="en-US" dirty="0"/>
                  <a:t> require evaluation at the end-points.</a:t>
                </a:r>
              </a:p>
              <a:p>
                <a:r>
                  <a:rPr lang="en-US" dirty="0"/>
                  <a:t>For example,</a:t>
                </a:r>
              </a:p>
              <a:p>
                <a:pPr marL="400050">
                  <a:buFont typeface="+mj-lt"/>
                  <a:buAutoNum type="arabicPeriod"/>
                </a:pPr>
                <a:r>
                  <a:rPr lang="en-US" dirty="0"/>
                  <a:t>Midpoint Rule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>
                  <a:buFont typeface="+mj-lt"/>
                  <a:buAutoNum type="arabicPeriod"/>
                </a:pPr>
                <a:r>
                  <a:rPr lang="en-US" b="0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	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44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Open Newton-Cotes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Similarly to the closed Newton-Cotes rules, we can break an interval up into many subintervals and apply the open Newton-Cotes rules on all of them.</a:t>
                </a:r>
              </a:p>
              <a:p>
                <a:r>
                  <a:rPr lang="en-US" dirty="0"/>
                  <a:t>The Composite Midpoint Rule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midpoint of the </a:t>
                </a:r>
                <a:r>
                  <a:rPr lang="en-US" dirty="0" err="1"/>
                  <a:t>ith</a:t>
                </a:r>
                <a:r>
                  <a:rPr lang="en-US" dirty="0"/>
                  <a:t> subinterval.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234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1411</TotalTime>
  <Words>1893</Words>
  <Application>Microsoft Office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Century Gothic</vt:lpstr>
      <vt:lpstr>Wingdings 3</vt:lpstr>
      <vt:lpstr>Ion</vt:lpstr>
      <vt:lpstr>Numerical Integration 2: Romberg Integration</vt:lpstr>
      <vt:lpstr>Review from last lecture</vt:lpstr>
      <vt:lpstr>Review from last lecture cont</vt:lpstr>
      <vt:lpstr>“Panels” and Simpson’s 3/8 rule </vt:lpstr>
      <vt:lpstr>PowerPoint Presentation</vt:lpstr>
      <vt:lpstr>When to use Simpson’s 3/8 rule</vt:lpstr>
      <vt:lpstr>Closed Newton-Cotes Methods</vt:lpstr>
      <vt:lpstr>Open Newton-Cotes Methods</vt:lpstr>
      <vt:lpstr>Composite Open Newton-Cotes </vt:lpstr>
      <vt:lpstr>Composite Midpoint Rule Example</vt:lpstr>
      <vt:lpstr>Composite Midpoint Rule Example cont</vt:lpstr>
      <vt:lpstr>Romberg Integration</vt:lpstr>
      <vt:lpstr>Romberg Integration cont</vt:lpstr>
      <vt:lpstr>Romberg Integration cont</vt:lpstr>
      <vt:lpstr>Romberg Integration cont</vt:lpstr>
      <vt:lpstr>Romberg Integration cont</vt:lpstr>
      <vt:lpstr>Romberg Integration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Integration 2: Romberg Integration and Adaptive Integration</dc:title>
  <dc:creator>Christopher John Moakler</dc:creator>
  <cp:lastModifiedBy>Christopher John Moakler</cp:lastModifiedBy>
  <cp:revision>17</cp:revision>
  <dcterms:created xsi:type="dcterms:W3CDTF">2022-04-07T02:58:41Z</dcterms:created>
  <dcterms:modified xsi:type="dcterms:W3CDTF">2022-11-15T08:20:32Z</dcterms:modified>
</cp:coreProperties>
</file>